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3" r:id="rId10"/>
    <p:sldId id="262" r:id="rId11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5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159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7E906-DDEA-4EA7-8555-050BEADCF6E6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159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1E31C-EB1B-42D6-BE12-E4875C73E6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1927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3419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745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152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152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133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350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022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18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843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005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391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A47FD-92D4-4701-BC0B-785E8A366D62}" type="datetimeFigureOut">
              <a:rPr lang="es-MX" smtClean="0"/>
              <a:t>08/05/2026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B102-8DD9-4CE9-BEA3-FE9823B2E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293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escolar.fcc@uanl.m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62000" y="1444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10000" b="1" dirty="0" smtClean="0"/>
              <a:t>PERIODO INTERSEMESTRAL</a:t>
            </a:r>
          </a:p>
          <a:p>
            <a:pPr marL="0" indent="0" algn="ctr">
              <a:buNone/>
            </a:pPr>
            <a:r>
              <a:rPr lang="es-MX" sz="6000" b="1" dirty="0" smtClean="0"/>
              <a:t>VERANOS </a:t>
            </a:r>
            <a:r>
              <a:rPr lang="es-MX" sz="6000" b="1" dirty="0" smtClean="0"/>
              <a:t>2026</a:t>
            </a:r>
          </a:p>
          <a:p>
            <a:pPr marL="0" indent="0" algn="ctr">
              <a:buNone/>
            </a:pPr>
            <a:endParaRPr lang="es-MX" sz="6600" b="1" dirty="0"/>
          </a:p>
        </p:txBody>
      </p:sp>
    </p:spTree>
    <p:extLst>
      <p:ext uri="{BB962C8B-B14F-4D97-AF65-F5344CB8AC3E}">
        <p14:creationId xmlns:p14="http://schemas.microsoft.com/office/powerpoint/2010/main" val="329848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Dudas 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984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 smtClean="0"/>
              <a:t>       Dudas sobre el periodo intersemestral a los siguientes contactos:</a:t>
            </a:r>
          </a:p>
          <a:p>
            <a:r>
              <a:rPr lang="es-MX" dirty="0" smtClean="0"/>
              <a:t>Correo: </a:t>
            </a:r>
            <a:r>
              <a:rPr lang="es-MX" b="1" dirty="0" smtClean="0">
                <a:hlinkClick r:id="rId2"/>
              </a:rPr>
              <a:t>escolar.fcc@uanl.mx</a:t>
            </a:r>
            <a:endParaRPr lang="es-MX" b="1" dirty="0" smtClean="0"/>
          </a:p>
          <a:p>
            <a:r>
              <a:rPr lang="es-MX" dirty="0" smtClean="0"/>
              <a:t>Teléfono: </a:t>
            </a:r>
            <a:r>
              <a:rPr lang="es-MX" b="1" dirty="0" smtClean="0"/>
              <a:t>8183294000 ext. 7736 y 7737</a:t>
            </a:r>
          </a:p>
          <a:p>
            <a:endParaRPr lang="es-MX" b="1" dirty="0"/>
          </a:p>
          <a:p>
            <a:endParaRPr lang="es-MX" b="1" dirty="0" smtClean="0"/>
          </a:p>
          <a:p>
            <a:pPr marL="0" indent="0" algn="r">
              <a:buNone/>
            </a:pPr>
            <a:r>
              <a:rPr lang="es-MX" b="1" dirty="0" smtClean="0"/>
              <a:t>        </a:t>
            </a:r>
            <a:endParaRPr lang="es-MX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6788988" y="4974356"/>
            <a:ext cx="5089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Atención de ventanilla de Escolar: </a:t>
            </a:r>
          </a:p>
          <a:p>
            <a:pPr algn="ctr"/>
            <a:r>
              <a:rPr lang="es-MX" b="1" dirty="0" smtClean="0"/>
              <a:t>Lunes a Viernes de 08:00 </a:t>
            </a:r>
            <a:r>
              <a:rPr lang="es-MX" b="1" dirty="0" smtClean="0"/>
              <a:t>a </a:t>
            </a:r>
            <a:r>
              <a:rPr lang="es-MX" b="1" dirty="0" smtClean="0"/>
              <a:t>16</a:t>
            </a:r>
            <a:r>
              <a:rPr lang="es-MX" b="1" dirty="0" smtClean="0"/>
              <a:t>:00 hrs.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6468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4079" y="149465"/>
            <a:ext cx="10515600" cy="1325563"/>
          </a:xfrm>
        </p:spPr>
        <p:txBody>
          <a:bodyPr/>
          <a:lstStyle/>
          <a:p>
            <a:pPr algn="ctr"/>
            <a:r>
              <a:rPr lang="es-MX" b="1" dirty="0" smtClean="0"/>
              <a:t>CRITERIOS A CONSIDERAR: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6028" y="1302590"/>
            <a:ext cx="11335406" cy="5334694"/>
          </a:xfrm>
        </p:spPr>
        <p:txBody>
          <a:bodyPr>
            <a:normAutofit fontScale="70000" lnSpcReduction="20000"/>
          </a:bodyPr>
          <a:lstStyle/>
          <a:p>
            <a:r>
              <a:rPr lang="es-MX" dirty="0" smtClean="0"/>
              <a:t>Solo podrán aplicar los </a:t>
            </a:r>
            <a:r>
              <a:rPr lang="es-MX" b="1" dirty="0" smtClean="0"/>
              <a:t>alumnos inscritos </a:t>
            </a:r>
            <a:r>
              <a:rPr lang="es-MX" dirty="0" smtClean="0"/>
              <a:t>en el periodo </a:t>
            </a:r>
            <a:r>
              <a:rPr lang="es-MX" b="1" dirty="0" smtClean="0"/>
              <a:t>Enero – Junio </a:t>
            </a:r>
            <a:r>
              <a:rPr lang="es-MX" b="1" dirty="0" smtClean="0"/>
              <a:t>2026.</a:t>
            </a:r>
            <a:endParaRPr lang="es-MX" b="1" dirty="0" smtClean="0"/>
          </a:p>
          <a:p>
            <a:r>
              <a:rPr lang="es-MX" dirty="0" smtClean="0"/>
              <a:t>Se debe de </a:t>
            </a:r>
            <a:r>
              <a:rPr lang="es-MX" b="1" dirty="0" smtClean="0"/>
              <a:t>generar</a:t>
            </a:r>
            <a:r>
              <a:rPr lang="es-MX" dirty="0" smtClean="0"/>
              <a:t> </a:t>
            </a:r>
            <a:r>
              <a:rPr lang="es-MX" b="1" dirty="0" smtClean="0"/>
              <a:t>una Solicitud de Pre-Registro </a:t>
            </a:r>
            <a:r>
              <a:rPr lang="es-MX" dirty="0" smtClean="0"/>
              <a:t>(El estudiante que no realice este proceso no tendrá opción a inscribirse a Intersemestral).</a:t>
            </a:r>
          </a:p>
          <a:p>
            <a:r>
              <a:rPr lang="es-MX" dirty="0" smtClean="0"/>
              <a:t>La carga académica máxima es de: </a:t>
            </a:r>
            <a:r>
              <a:rPr lang="es-MX" b="1" dirty="0" smtClean="0"/>
              <a:t>6 créditos. (Límite 2 materias). </a:t>
            </a:r>
            <a:r>
              <a:rPr lang="es-MX" i="1" dirty="0" smtClean="0"/>
              <a:t>(Para que la UA se oferte se requiere 10 alumnos como mínimo). </a:t>
            </a:r>
          </a:p>
          <a:p>
            <a:r>
              <a:rPr lang="es-MX" b="1" dirty="0" smtClean="0"/>
              <a:t>La fecha de inscripción será el </a:t>
            </a:r>
            <a:r>
              <a:rPr lang="es-MX" b="1" dirty="0" smtClean="0"/>
              <a:t>22 de </a:t>
            </a:r>
            <a:r>
              <a:rPr lang="es-MX" b="1" dirty="0" smtClean="0"/>
              <a:t>junio </a:t>
            </a:r>
            <a:r>
              <a:rPr lang="es-MX" b="1" dirty="0" smtClean="0"/>
              <a:t>(revisa la hora asignada </a:t>
            </a:r>
            <a:r>
              <a:rPr lang="es-MX" b="1" dirty="0" smtClean="0"/>
              <a:t>para la realización de tu horario).</a:t>
            </a:r>
          </a:p>
          <a:p>
            <a:r>
              <a:rPr lang="es-MX" dirty="0" smtClean="0"/>
              <a:t>El Intersemestral inicia el </a:t>
            </a:r>
            <a:r>
              <a:rPr lang="es-MX" dirty="0" smtClean="0"/>
              <a:t>24 de </a:t>
            </a:r>
            <a:r>
              <a:rPr lang="es-MX" dirty="0" smtClean="0"/>
              <a:t>Junio y termina el </a:t>
            </a:r>
            <a:r>
              <a:rPr lang="es-MX" dirty="0" smtClean="0"/>
              <a:t>17 de </a:t>
            </a:r>
            <a:r>
              <a:rPr lang="es-MX" dirty="0" smtClean="0"/>
              <a:t>Julio de </a:t>
            </a:r>
            <a:r>
              <a:rPr lang="es-MX" dirty="0" smtClean="0"/>
              <a:t>2026. </a:t>
            </a:r>
            <a:endParaRPr lang="es-MX" dirty="0" smtClean="0"/>
          </a:p>
          <a:p>
            <a:r>
              <a:rPr lang="es-MX" dirty="0" smtClean="0"/>
              <a:t>Primera Oportunidad </a:t>
            </a:r>
            <a:r>
              <a:rPr lang="es-MX" dirty="0" smtClean="0"/>
              <a:t>15 de </a:t>
            </a:r>
            <a:r>
              <a:rPr lang="es-MX" dirty="0" smtClean="0"/>
              <a:t>julio y Segunda Oportunidad </a:t>
            </a:r>
            <a:r>
              <a:rPr lang="es-MX" dirty="0" smtClean="0"/>
              <a:t>17 de </a:t>
            </a:r>
            <a:r>
              <a:rPr lang="es-MX" dirty="0" smtClean="0"/>
              <a:t>Julio.</a:t>
            </a:r>
          </a:p>
          <a:p>
            <a:r>
              <a:rPr lang="es-MX" b="1" dirty="0" smtClean="0"/>
              <a:t>Baja de materia: </a:t>
            </a:r>
            <a:r>
              <a:rPr lang="es-MX" dirty="0" smtClean="0"/>
              <a:t>del </a:t>
            </a:r>
            <a:r>
              <a:rPr lang="es-MX" dirty="0" smtClean="0"/>
              <a:t>24 </a:t>
            </a:r>
            <a:r>
              <a:rPr lang="es-MX" dirty="0" smtClean="0"/>
              <a:t>al </a:t>
            </a:r>
            <a:r>
              <a:rPr lang="es-MX" dirty="0" smtClean="0"/>
              <a:t>26 </a:t>
            </a:r>
            <a:r>
              <a:rPr lang="es-MX" dirty="0" smtClean="0"/>
              <a:t>de junio (Solo se podrá dar una materia de baja, </a:t>
            </a:r>
            <a:r>
              <a:rPr lang="es-MX" i="1" u="sng" dirty="0"/>
              <a:t>p</a:t>
            </a:r>
            <a:r>
              <a:rPr lang="es-MX" i="1" u="sng" dirty="0" smtClean="0"/>
              <a:t>ara </a:t>
            </a:r>
            <a:r>
              <a:rPr lang="es-MX" i="1" u="sng" dirty="0"/>
              <a:t>solicitar la baja, presentar el horario impreso y copia de identificación con foto en la ventanilla de Escolar de </a:t>
            </a:r>
            <a:r>
              <a:rPr lang="es-MX" i="1" u="sng" dirty="0" smtClean="0"/>
              <a:t>08:00 </a:t>
            </a:r>
            <a:r>
              <a:rPr lang="es-MX" i="1" u="sng" dirty="0" smtClean="0"/>
              <a:t>a 15:00 hrs). </a:t>
            </a:r>
            <a:r>
              <a:rPr lang="es-MX" b="1" dirty="0" smtClean="0"/>
              <a:t>NO </a:t>
            </a:r>
            <a:r>
              <a:rPr lang="es-MX" b="1" dirty="0"/>
              <a:t>HABRÁ </a:t>
            </a:r>
            <a:r>
              <a:rPr lang="es-MX" b="1" dirty="0" smtClean="0"/>
              <a:t>REEMBOLSO</a:t>
            </a:r>
            <a:r>
              <a:rPr lang="es-MX" b="1" dirty="0"/>
              <a:t>.</a:t>
            </a:r>
            <a:endParaRPr lang="es-MX" b="1" dirty="0" smtClean="0"/>
          </a:p>
          <a:p>
            <a:pPr marL="0" indent="0">
              <a:buNone/>
            </a:pPr>
            <a:r>
              <a:rPr lang="es-MX" b="1" dirty="0" smtClean="0"/>
              <a:t>En caso de NO pagar el intersemestral</a:t>
            </a:r>
            <a:r>
              <a:rPr lang="es-MX" b="1" dirty="0"/>
              <a:t> </a:t>
            </a:r>
            <a:r>
              <a:rPr lang="es-MX" b="1" dirty="0" smtClean="0"/>
              <a:t>y tienes materias inscritas, se correrá la oportunidad de las materias</a:t>
            </a:r>
            <a:r>
              <a:rPr lang="es-MX" dirty="0" smtClean="0"/>
              <a:t> y quedará adeudo con la dependencia. </a:t>
            </a:r>
          </a:p>
          <a:p>
            <a:r>
              <a:rPr lang="es-MX" dirty="0" smtClean="0"/>
              <a:t>Alumnos con 5ª reprobada (6ª pendiente de calificar) </a:t>
            </a:r>
            <a:r>
              <a:rPr lang="es-MX" b="1" dirty="0" smtClean="0"/>
              <a:t>NO PODRÁN LLENAR LA ENCUESTA DE VERANO. </a:t>
            </a:r>
          </a:p>
          <a:p>
            <a:endParaRPr lang="es-MX" b="1" dirty="0" smtClean="0"/>
          </a:p>
          <a:p>
            <a:pPr marL="0" indent="0" algn="ctr">
              <a:buNone/>
            </a:pPr>
            <a:r>
              <a:rPr lang="es-MX" b="1" dirty="0" smtClean="0"/>
              <a:t>NO HABRÁ FECHAS EXTEMPORÁNEAS PARA INTERSEMESTRAL. 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60873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3807"/>
            <a:ext cx="10515600" cy="1325563"/>
          </a:xfrm>
        </p:spPr>
        <p:txBody>
          <a:bodyPr/>
          <a:lstStyle/>
          <a:p>
            <a:pPr algn="ctr"/>
            <a:r>
              <a:rPr lang="es-MX" b="1" dirty="0" smtClean="0"/>
              <a:t>Pre-Registro (Encuesta de Verano)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0088" y="1321128"/>
            <a:ext cx="10515600" cy="4351338"/>
          </a:xfrm>
        </p:spPr>
        <p:txBody>
          <a:bodyPr/>
          <a:lstStyle/>
          <a:p>
            <a:r>
              <a:rPr lang="es-MX" dirty="0" smtClean="0"/>
              <a:t>Los alumnos interesados en cursar el Periodo Intersemestral, deberán entrar al SIASE y en el módulo “Encuesta de Verano”, seleccionar mínimo una Unidad de Aprendizaje para que se genere su registro. </a:t>
            </a:r>
          </a:p>
          <a:p>
            <a:r>
              <a:rPr lang="es-MX" b="1" dirty="0" smtClean="0"/>
              <a:t>La encuesta estará habilitada del </a:t>
            </a:r>
            <a:r>
              <a:rPr lang="es-MX" b="1" dirty="0" smtClean="0"/>
              <a:t>25 de </a:t>
            </a:r>
            <a:r>
              <a:rPr lang="es-MX" b="1" dirty="0" smtClean="0"/>
              <a:t>Mayo al </a:t>
            </a:r>
            <a:r>
              <a:rPr lang="es-MX" b="1" dirty="0" smtClean="0"/>
              <a:t>07 </a:t>
            </a:r>
            <a:r>
              <a:rPr lang="es-MX" b="1" dirty="0" smtClean="0"/>
              <a:t>de Junio</a:t>
            </a:r>
            <a:endParaRPr lang="es-MX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183" y="3137337"/>
            <a:ext cx="9491634" cy="3609233"/>
          </a:xfrm>
          <a:prstGeom prst="rect">
            <a:avLst/>
          </a:prstGeom>
        </p:spPr>
      </p:pic>
      <p:sp>
        <p:nvSpPr>
          <p:cNvPr id="4" name="Elipse 3"/>
          <p:cNvSpPr/>
          <p:nvPr/>
        </p:nvSpPr>
        <p:spPr>
          <a:xfrm>
            <a:off x="6003985" y="3202235"/>
            <a:ext cx="319177" cy="4036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971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Pre-Registro (Encuesta de Verano)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385" y="1558269"/>
            <a:ext cx="10941269" cy="5155739"/>
          </a:xfrm>
          <a:prstGeom prst="rect">
            <a:avLst/>
          </a:prstGeom>
        </p:spPr>
      </p:pic>
      <p:sp>
        <p:nvSpPr>
          <p:cNvPr id="4" name="Elipse 3"/>
          <p:cNvSpPr/>
          <p:nvPr/>
        </p:nvSpPr>
        <p:spPr>
          <a:xfrm>
            <a:off x="6823495" y="1863306"/>
            <a:ext cx="491706" cy="52621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02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Pre-Registro (Encuesta de Verano)</a:t>
            </a:r>
            <a:endParaRPr lang="es-MX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373" y="1379404"/>
            <a:ext cx="11321068" cy="5323663"/>
          </a:xfrm>
          <a:prstGeom prst="rect">
            <a:avLst/>
          </a:prstGeom>
        </p:spPr>
      </p:pic>
      <p:sp>
        <p:nvSpPr>
          <p:cNvPr id="5" name="Elipse 4"/>
          <p:cNvSpPr/>
          <p:nvPr/>
        </p:nvSpPr>
        <p:spPr>
          <a:xfrm>
            <a:off x="7323827" y="1690688"/>
            <a:ext cx="388187" cy="50904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433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Pre-Registro (Encuesta de Verano)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26" y="1416933"/>
            <a:ext cx="11190210" cy="5251881"/>
          </a:xfrm>
          <a:prstGeom prst="rect">
            <a:avLst/>
          </a:prstGeom>
        </p:spPr>
      </p:pic>
      <p:sp>
        <p:nvSpPr>
          <p:cNvPr id="4" name="Elipse 3"/>
          <p:cNvSpPr/>
          <p:nvPr/>
        </p:nvSpPr>
        <p:spPr>
          <a:xfrm>
            <a:off x="6357667" y="1751162"/>
            <a:ext cx="483079" cy="4226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865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Pre-Registro (Encuesta de Verano)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81849"/>
            <a:ext cx="10515600" cy="4858726"/>
          </a:xfrm>
          <a:prstGeom prst="rect">
            <a:avLst/>
          </a:prstGeom>
        </p:spPr>
      </p:pic>
      <p:sp>
        <p:nvSpPr>
          <p:cNvPr id="5" name="Elipse 4"/>
          <p:cNvSpPr/>
          <p:nvPr/>
        </p:nvSpPr>
        <p:spPr>
          <a:xfrm>
            <a:off x="5011947" y="2708693"/>
            <a:ext cx="276045" cy="3019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Elipse 5"/>
          <p:cNvSpPr/>
          <p:nvPr/>
        </p:nvSpPr>
        <p:spPr>
          <a:xfrm>
            <a:off x="10506973" y="3899140"/>
            <a:ext cx="301925" cy="2501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5160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Pre-Registro (Encuesta de Verano)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288" y="1495761"/>
            <a:ext cx="11143424" cy="5204584"/>
          </a:xfrm>
          <a:prstGeom prst="rect">
            <a:avLst/>
          </a:prstGeom>
        </p:spPr>
      </p:pic>
      <p:sp>
        <p:nvSpPr>
          <p:cNvPr id="5" name="Elipse 4"/>
          <p:cNvSpPr/>
          <p:nvPr/>
        </p:nvSpPr>
        <p:spPr>
          <a:xfrm>
            <a:off x="8393502" y="2417716"/>
            <a:ext cx="319177" cy="4036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9206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185198"/>
            <a:ext cx="10515600" cy="1325563"/>
          </a:xfrm>
        </p:spPr>
        <p:txBody>
          <a:bodyPr/>
          <a:lstStyle/>
          <a:p>
            <a:pPr algn="ctr"/>
            <a:r>
              <a:rPr lang="es-MX" b="1" dirty="0"/>
              <a:t>Pre-Registro (Encuesta de Verano)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49624" y="1385678"/>
            <a:ext cx="10515600" cy="1478292"/>
          </a:xfrm>
        </p:spPr>
        <p:txBody>
          <a:bodyPr/>
          <a:lstStyle/>
          <a:p>
            <a:r>
              <a:rPr lang="es-MX" b="1" dirty="0" smtClean="0"/>
              <a:t>NOTA: </a:t>
            </a:r>
            <a:r>
              <a:rPr lang="es-MX" dirty="0" smtClean="0"/>
              <a:t>Elegir como prioridad las materias que tengas en </a:t>
            </a:r>
            <a:r>
              <a:rPr lang="es-MX" dirty="0" smtClean="0"/>
              <a:t>5ª y 3ª </a:t>
            </a:r>
            <a:r>
              <a:rPr lang="es-MX" dirty="0" smtClean="0"/>
              <a:t>oportunidad </a:t>
            </a:r>
            <a:r>
              <a:rPr lang="es-MX" dirty="0" smtClean="0"/>
              <a:t>o deseas adelantar. Recuerda que al seleccionar una materia </a:t>
            </a:r>
            <a:r>
              <a:rPr lang="es-MX" b="1" dirty="0" smtClean="0"/>
              <a:t>NO GARANTIZA </a:t>
            </a:r>
            <a:r>
              <a:rPr lang="es-MX" dirty="0" smtClean="0"/>
              <a:t>que se abra grupo para dicha materia. </a:t>
            </a:r>
          </a:p>
          <a:p>
            <a:endParaRPr lang="es-MX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3068129" y="2711241"/>
            <a:ext cx="52966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COSTOS</a:t>
            </a:r>
            <a:endParaRPr lang="es-MX" sz="44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508959" y="3322807"/>
            <a:ext cx="1155939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b="1" dirty="0" smtClean="0"/>
              <a:t>Inscripción: $200.00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b="1" dirty="0" smtClean="0"/>
              <a:t>Costo por materia: $500.00</a:t>
            </a:r>
          </a:p>
          <a:p>
            <a:r>
              <a:rPr lang="es-MX" sz="2800" dirty="0" smtClean="0"/>
              <a:t>El pago deberá realizarse en la ventanilla de Tesorería de la Facultad en un horario de 08:00 a 15:00 hrs. </a:t>
            </a:r>
            <a:endParaRPr lang="es-MX" sz="2800" dirty="0" smtClean="0"/>
          </a:p>
          <a:p>
            <a:r>
              <a:rPr lang="es-MX" sz="2800" b="1" dirty="0" smtClean="0"/>
              <a:t>Fecha límite de pago</a:t>
            </a:r>
            <a:r>
              <a:rPr lang="es-MX" sz="2800" dirty="0" smtClean="0"/>
              <a:t>: 23 de junio</a:t>
            </a:r>
            <a:endParaRPr lang="es-MX" sz="2800" dirty="0" smtClean="0"/>
          </a:p>
          <a:p>
            <a:r>
              <a:rPr lang="es-MX" sz="2800" b="1" u="sng" dirty="0" smtClean="0"/>
              <a:t>NOTA</a:t>
            </a:r>
            <a:r>
              <a:rPr lang="es-MX" sz="2800" dirty="0" smtClean="0"/>
              <a:t>: </a:t>
            </a:r>
            <a:r>
              <a:rPr lang="es-MX" sz="2800" dirty="0" smtClean="0"/>
              <a:t> R</a:t>
            </a:r>
            <a:r>
              <a:rPr lang="es-MX" sz="2800" dirty="0" smtClean="0"/>
              <a:t>ecuerda traer tu horario impreso y entregar tu comprobante en la ventanilla de Servicios Escolares.</a:t>
            </a:r>
          </a:p>
          <a:p>
            <a:endParaRPr lang="es-MX" sz="2800" dirty="0"/>
          </a:p>
          <a:p>
            <a:endParaRPr lang="es-MX" sz="2800" dirty="0" smtClean="0"/>
          </a:p>
          <a:p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008926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445</Words>
  <Application>Microsoft Office PowerPoint</Application>
  <PresentationFormat>Panorámica</PresentationFormat>
  <Paragraphs>40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CRITERIOS A CONSIDERAR:</vt:lpstr>
      <vt:lpstr>Pre-Registro (Encuesta de Verano)</vt:lpstr>
      <vt:lpstr>Pre-Registro (Encuesta de Verano)</vt:lpstr>
      <vt:lpstr>Pre-Registro (Encuesta de Verano)</vt:lpstr>
      <vt:lpstr>Pre-Registro (Encuesta de Verano)</vt:lpstr>
      <vt:lpstr>Pre-Registro (Encuesta de Verano)</vt:lpstr>
      <vt:lpstr>Pre-Registro (Encuesta de Verano)</vt:lpstr>
      <vt:lpstr>Pre-Registro (Encuesta de Verano)</vt:lpstr>
      <vt:lpstr>Dudas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Escolar.fcc1</dc:creator>
  <cp:lastModifiedBy>Escolar.fcc1</cp:lastModifiedBy>
  <cp:revision>32</cp:revision>
  <cp:lastPrinted>2026-05-08T19:08:42Z</cp:lastPrinted>
  <dcterms:created xsi:type="dcterms:W3CDTF">2024-05-06T16:36:40Z</dcterms:created>
  <dcterms:modified xsi:type="dcterms:W3CDTF">2026-05-08T19:40:15Z</dcterms:modified>
</cp:coreProperties>
</file>